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58" r:id="rId5"/>
    <p:sldId id="272" r:id="rId6"/>
    <p:sldId id="260" r:id="rId7"/>
    <p:sldId id="268" r:id="rId8"/>
    <p:sldId id="259" r:id="rId9"/>
    <p:sldId id="261" r:id="rId10"/>
    <p:sldId id="263" r:id="rId11"/>
    <p:sldId id="264" r:id="rId12"/>
    <p:sldId id="266" r:id="rId13"/>
    <p:sldId id="265" r:id="rId14"/>
    <p:sldId id="262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ostokąt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ostokąt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ostokąt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ostokąt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Prostokąt zaokrąglony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Prostokąt zaokrąglony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26.02.2022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26.02.2022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daty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26.02.2022</a:t>
            </a:fld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26.02.2022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26.02.2022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26.02.2022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26.02.2022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ostokąt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ostokąt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Prostokąt zaokrąglony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Prostokąt zaokrąglony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ostokąt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ostokąt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ostokąt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ostokąt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ostokąt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26.02.2022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vL7lmtRy9g" TargetMode="External"/><Relationship Id="rId2" Type="http://schemas.openxmlformats.org/officeDocument/2006/relationships/hyperlink" Target="https://www.youtube.com/watch?v=QvqLy88OPJ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zpe.gov.pl/a/zolnierze-niezlomni/Dhs7UDp4k" TargetMode="External"/><Relationship Id="rId2" Type="http://schemas.openxmlformats.org/officeDocument/2006/relationships/hyperlink" Target="https://www.prezydent.pl/aktualnosci/polityka-historyczna/zolnierze-wyklec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Panny_wykl%C4%99te" TargetMode="External"/><Relationship Id="rId5" Type="http://schemas.openxmlformats.org/officeDocument/2006/relationships/hyperlink" Target="https://pl.wikipedia.org/wiki/Janina_Przysi%C4%99%C5%BCniak" TargetMode="External"/><Relationship Id="rId4" Type="http://schemas.openxmlformats.org/officeDocument/2006/relationships/hyperlink" Target="https://pl.wikipedia.org/wiki/Lidia_Lwow-Eberl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771800" y="3886200"/>
            <a:ext cx="5832648" cy="2351112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endParaRPr lang="pl-PL" dirty="0" smtClean="0"/>
          </a:p>
        </p:txBody>
      </p:sp>
      <p:pic>
        <p:nvPicPr>
          <p:cNvPr id="5" name="Picture 2" descr="https://www.prezydent.pl/storage/image/core_files/2021/9/30/73cb54ff1d8c3bf2e9b8549c6d96ba3f/png/prezydent/image-medium/o1466723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1613"/>
            <a:ext cx="9144000" cy="60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Protokół wykonania</a:t>
            </a:r>
          </a:p>
          <a:p>
            <a:pPr>
              <a:buNone/>
            </a:pPr>
            <a:r>
              <a:rPr lang="pl-PL" dirty="0" smtClean="0"/>
              <a:t>w</a:t>
            </a:r>
            <a:r>
              <a:rPr lang="pl-PL" dirty="0" smtClean="0"/>
              <a:t>yroku śmierci</a:t>
            </a:r>
            <a:endParaRPr lang="pl-PL" dirty="0"/>
          </a:p>
        </p:txBody>
      </p:sp>
      <p:pic>
        <p:nvPicPr>
          <p:cNvPr id="20482" name="Picture 2" descr="https://www.prezydent.pl/storage/image/core_files/2021/9/30/c63b176d1c46a6a6699d13b85c339c2e/jpg/prezydent/preview/o1720056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764704"/>
            <a:ext cx="4104456" cy="5760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 marca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 smtClean="0"/>
              <a:t>	</a:t>
            </a:r>
            <a:r>
              <a:rPr lang="pl-PL" dirty="0" smtClean="0"/>
              <a:t>Narodowy </a:t>
            </a:r>
            <a:r>
              <a:rPr lang="pl-PL" dirty="0" smtClean="0"/>
              <a:t>Dzień Pamięci „Żołnierzy Wyklętych” obchodzimy w rocznicę męczeńskiej śmierci siedmiu przywódców Zrzeszenia „Wolność i Niezawisłość”. Święto państwowe, przypadające 1 marca, zostało ustanowione dzięki inicjatywie ustawodawczej podjętej przez Prezydenta RP Profesora Lecha Kaczyńskiego.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 marca 1951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Data </a:t>
            </a:r>
            <a:r>
              <a:rPr lang="pl-PL" dirty="0" smtClean="0"/>
              <a:t>ta jest nieprzypadkowa – 1 marca 1951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 smtClean="0"/>
              <a:t>mokotowskim więzieniu komuniści strzałem w tył głowy zamordowali przywódców IV Zarządu Zrzeszenia Wolność i Niezawisłość – Łukasza Cieplińskiego i jego towarzyszy walki. Tworzyli oni ostatnie kierownictwo ostatniej ogólnopolskiej konspiracji kontynuującej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od </a:t>
            </a:r>
            <a:r>
              <a:rPr lang="pl-PL" dirty="0" smtClean="0"/>
              <a:t>1945 roku dzieło Armii </a:t>
            </a:r>
            <a:r>
              <a:rPr lang="pl-PL" dirty="0" smtClean="0"/>
              <a:t>Krajowej.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js__7324.jpg [274.64 KB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387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Uzasadnienie święta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	Ustanowienie </a:t>
            </a:r>
            <a:r>
              <a:rPr lang="pl-PL" dirty="0" smtClean="0"/>
              <a:t>święta „jest wyrazem hołdu dla żołnierzy drugiej konspiracji za świadectwo męstwa, niezłomnej postawy </a:t>
            </a:r>
            <a:r>
              <a:rPr lang="pl-PL" dirty="0" smtClean="0"/>
              <a:t>patriotycznej</a:t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smtClean="0"/>
              <a:t>przywiązania do tradycji patriotycznych, za krew przelaną w obronie Ojczyzny (...). Narodowy Dzień pamięci „Żołnierzy Wyklętych” to także wyraz hołdu licznym społecznościom lokalnym, których patriotyzm i stała gotowość ofiar na rzecz idei niepodległościowej pozwoliły na kontynuację oporu na długie lata”.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Hołd </a:t>
            </a:r>
            <a:r>
              <a:rPr lang="pl-PL" dirty="0" smtClean="0"/>
              <a:t>dla zapomnianych bohaterów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b="1" dirty="0" smtClean="0"/>
              <a:t>Zbigniew </a:t>
            </a:r>
            <a:r>
              <a:rPr lang="pl-PL" b="1" dirty="0" smtClean="0"/>
              <a:t>Herbert	</a:t>
            </a:r>
          </a:p>
          <a:p>
            <a:pPr>
              <a:buNone/>
            </a:pPr>
            <a:r>
              <a:rPr lang="pl-PL" b="1" dirty="0" smtClean="0"/>
              <a:t>„Wilki”</a:t>
            </a:r>
            <a:endParaRPr lang="pl-PL" dirty="0" smtClean="0"/>
          </a:p>
          <a:p>
            <a:pPr>
              <a:buNone/>
            </a:pPr>
            <a:r>
              <a:rPr lang="pl-PL" sz="1100" dirty="0" smtClean="0"/>
              <a:t>(fragment)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i="1" dirty="0" smtClean="0"/>
              <a:t>Ponieważ żyli prawem wilka</a:t>
            </a:r>
            <a:br>
              <a:rPr lang="pl-PL" i="1" dirty="0" smtClean="0"/>
            </a:br>
            <a:r>
              <a:rPr lang="pl-PL" i="1" dirty="0" smtClean="0"/>
              <a:t>historia o nich głucho milczy</a:t>
            </a:r>
            <a:br>
              <a:rPr lang="pl-PL" i="1" dirty="0" smtClean="0"/>
            </a:br>
            <a:r>
              <a:rPr lang="pl-PL" i="1" dirty="0" smtClean="0"/>
              <a:t>pozostał po nich w kopnym śniegu</a:t>
            </a:r>
            <a:br>
              <a:rPr lang="pl-PL" i="1" dirty="0" smtClean="0"/>
            </a:br>
            <a:r>
              <a:rPr lang="pl-PL" i="1" dirty="0" smtClean="0"/>
              <a:t>żółtawy mocz i ten ślad wilczy</a:t>
            </a:r>
          </a:p>
          <a:p>
            <a:pPr>
              <a:buNone/>
            </a:pPr>
            <a:r>
              <a:rPr lang="pl-PL" i="1" dirty="0" smtClean="0"/>
              <a:t>	szybciej </a:t>
            </a:r>
            <a:r>
              <a:rPr lang="pl-PL" i="1" dirty="0" smtClean="0"/>
              <a:t>niż w plecy strzał zdradziecki</a:t>
            </a:r>
            <a:br>
              <a:rPr lang="pl-PL" i="1" dirty="0" smtClean="0"/>
            </a:br>
            <a:r>
              <a:rPr lang="pl-PL" i="1" dirty="0" smtClean="0"/>
              <a:t>trafiła serce mściwa rozpacz</a:t>
            </a:r>
            <a:br>
              <a:rPr lang="pl-PL" i="1" dirty="0" smtClean="0"/>
            </a:br>
            <a:r>
              <a:rPr lang="pl-PL" i="1" dirty="0" smtClean="0"/>
              <a:t>pili samogon jedli nędzę</a:t>
            </a:r>
            <a:br>
              <a:rPr lang="pl-PL" i="1" dirty="0" smtClean="0"/>
            </a:br>
            <a:r>
              <a:rPr lang="pl-PL" i="1" dirty="0" smtClean="0"/>
              <a:t>tak się starali losom sprostać</a:t>
            </a:r>
          </a:p>
          <a:p>
            <a:pPr>
              <a:buNone/>
            </a:pPr>
            <a:r>
              <a:rPr lang="pl-PL" sz="1200" dirty="0" smtClean="0"/>
              <a:t>Zbigniew Herbert, Wilki, [w:] tegoż, Rovigo, Wrocław 1992.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sz="2400" i="1" dirty="0" smtClean="0"/>
              <a:t/>
            </a:r>
            <a:br>
              <a:rPr lang="pl-PL" sz="2400" i="1" dirty="0" smtClean="0"/>
            </a:br>
            <a:r>
              <a:rPr lang="pl-PL" sz="2400" i="1" dirty="0" smtClean="0"/>
              <a:t>IPN </a:t>
            </a:r>
            <a:r>
              <a:rPr lang="pl-PL" sz="2400" i="1" dirty="0" smtClean="0"/>
              <a:t>TV - </a:t>
            </a:r>
            <a:r>
              <a:rPr lang="pl-PL" sz="2400" i="1" dirty="0" err="1" smtClean="0"/>
              <a:t>Pannny</a:t>
            </a:r>
            <a:r>
              <a:rPr lang="pl-PL" sz="2400" i="1" dirty="0" smtClean="0"/>
              <a:t> Wyklęte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					</a:t>
            </a:r>
            <a:r>
              <a:rPr lang="pl-PL" sz="4000" b="1" dirty="0" smtClean="0"/>
              <a:t>INKA </a:t>
            </a:r>
            <a:r>
              <a:rPr lang="pl-PL" sz="4000" b="1" dirty="0" smtClean="0"/>
              <a:t/>
            </a:r>
            <a:br>
              <a:rPr lang="pl-PL" sz="4000" b="1" dirty="0" smtClean="0"/>
            </a:b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sz="2400" dirty="0" smtClean="0">
                <a:hlinkClick r:id="rId2"/>
              </a:rPr>
              <a:t>https://</a:t>
            </a:r>
            <a:r>
              <a:rPr lang="pl-PL" sz="2400" dirty="0" smtClean="0">
                <a:hlinkClick r:id="rId2"/>
              </a:rPr>
              <a:t>www.youtube.com/watch?v=QvqLy88OPJ4</a:t>
            </a:r>
            <a:endParaRPr lang="pl-PL" sz="2400" dirty="0" smtClean="0"/>
          </a:p>
          <a:p>
            <a:pPr>
              <a:buNone/>
            </a:pPr>
            <a:r>
              <a:rPr lang="pl-PL" sz="2400" dirty="0" smtClean="0">
                <a:hlinkClick r:id="rId3"/>
              </a:rPr>
              <a:t>https://</a:t>
            </a:r>
            <a:r>
              <a:rPr lang="pl-PL" sz="2400" dirty="0" smtClean="0">
                <a:hlinkClick r:id="rId3"/>
              </a:rPr>
              <a:t>www.youtube.com/watch?v=fvL7lmtRy9g</a:t>
            </a: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				</a:t>
            </a:r>
            <a:r>
              <a:rPr lang="pl-PL" sz="2400" dirty="0" smtClean="0"/>
              <a:t> Danuta </a:t>
            </a:r>
            <a:r>
              <a:rPr lang="pl-PL" sz="2400" dirty="0" err="1" smtClean="0"/>
              <a:t>Siedzikówna</a:t>
            </a:r>
            <a:r>
              <a:rPr lang="pl-PL" sz="2400" dirty="0" smtClean="0"/>
              <a:t> „Inka”</a:t>
            </a: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4" cstate="print"/>
          <a:srcRect l="9450" t="21429" r="41646" b="12346"/>
          <a:stretch>
            <a:fillRect/>
          </a:stretch>
        </p:blipFill>
        <p:spPr bwMode="auto">
          <a:xfrm>
            <a:off x="5076056" y="3284984"/>
            <a:ext cx="37444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Danuta Siedzikówna „Inka” Danuta Siedzikówna „Inka” Źródło: Topory, licencja: CC BY-SA 3.0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3" y="3254160"/>
            <a:ext cx="2160240" cy="3113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Źródła wykorzystane przy tworzeniu prezentacji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www.prezydent.pl/aktualnosci/polityka-historyczna/zolnierze-wykleci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https://</a:t>
            </a:r>
            <a:r>
              <a:rPr lang="pl-PL" dirty="0" smtClean="0">
                <a:hlinkClick r:id="rId3"/>
              </a:rPr>
              <a:t>zpe.gov.pl/a/zolnierze-niezlomni/Dhs7UDp4k</a:t>
            </a:r>
            <a:endParaRPr lang="pl-PL" dirty="0" smtClean="0"/>
          </a:p>
          <a:p>
            <a:r>
              <a:rPr lang="pl-PL" dirty="0" smtClean="0">
                <a:hlinkClick r:id="rId4"/>
              </a:rPr>
              <a:t>https://</a:t>
            </a:r>
            <a:r>
              <a:rPr lang="pl-PL" dirty="0" smtClean="0">
                <a:hlinkClick r:id="rId4"/>
              </a:rPr>
              <a:t>pl.wikipedia.org/wiki/Lidia_Lwow-Eberle</a:t>
            </a:r>
            <a:endParaRPr lang="pl-PL" dirty="0" smtClean="0"/>
          </a:p>
          <a:p>
            <a:r>
              <a:rPr lang="pl-PL" dirty="0" smtClean="0">
                <a:hlinkClick r:id="rId5"/>
              </a:rPr>
              <a:t>https://</a:t>
            </a:r>
            <a:r>
              <a:rPr lang="pl-PL" dirty="0" smtClean="0">
                <a:hlinkClick r:id="rId5"/>
              </a:rPr>
              <a:t>pl.wikipedia.org/wiki/Janina_Przysi%C4%99%C5%BCniak</a:t>
            </a:r>
            <a:endParaRPr lang="pl-PL" dirty="0" smtClean="0"/>
          </a:p>
          <a:p>
            <a:r>
              <a:rPr lang="pl-PL" dirty="0" smtClean="0">
                <a:hlinkClick r:id="rId6"/>
              </a:rPr>
              <a:t>https://</a:t>
            </a:r>
            <a:r>
              <a:rPr lang="pl-PL" dirty="0" smtClean="0">
                <a:hlinkClick r:id="rId6"/>
              </a:rPr>
              <a:t>pl.wikipedia.org/wiki/Panny_wykl%C4%99te</a:t>
            </a:r>
            <a:endParaRPr lang="pl-PL" dirty="0" smtClean="0"/>
          </a:p>
          <a:p>
            <a:pPr algn="r">
              <a:buNone/>
            </a:pPr>
            <a:r>
              <a:rPr lang="pl-PL" sz="1000" dirty="0" err="1" smtClean="0"/>
              <a:t>M.Ślaga</a:t>
            </a:r>
            <a:r>
              <a:rPr lang="pl-PL" sz="1000" dirty="0" smtClean="0"/>
              <a:t> 2-PFL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Picture 2" descr="https://www.prezydent.pl/storage/image/core_files/2021/9/30/6d68c00baa60d09733d3a453eaf7d21d/jpg/prezydent/preview/o422939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133877" cy="5688632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Kim byli Żołnierze </a:t>
            </a:r>
            <a:r>
              <a:rPr lang="pl-PL" b="1" dirty="0" smtClean="0"/>
              <a:t>Wyklęci?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Żołnierze </a:t>
            </a:r>
            <a:r>
              <a:rPr lang="pl-PL" dirty="0" smtClean="0"/>
              <a:t>Wyklęci byli żołnierzami polskiego powojennego podziemia niepodległościowego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smtClean="0"/>
              <a:t>antykomunistycznego, którzy stawiali opór sowietyzacji Polski i podporządkowaniu jej ZSRR.  Walcząc z siłami nowego agresora, musieli  zmierzyć się z ogromną, wymierzoną w nich propagandą Polski Ludowej, która nazywała ich „bandami reakcyjnego podziemia”.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Żołnierze </a:t>
            </a:r>
            <a:r>
              <a:rPr lang="pl-PL" dirty="0" smtClean="0"/>
              <a:t>drugiej konspiracji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Uczestników </a:t>
            </a:r>
            <a:r>
              <a:rPr lang="pl-PL" dirty="0" smtClean="0"/>
              <a:t>ruchu partyzanckiego określa się też jako „żołnierzy drugiej konspiracji” lub „Żołnierzy Niezłomnych”. Sformułowanie „Żołnierze Wyklęci” powstało w 1993 roku – po raz pierwszy użyto go w tytule wystawy „Żołnierze Wyklęci – antykomunistyczne podziemie zbrojne po 1944 r.”, zorganizowanej przez Ligę Republikańską na Uniwersytecie Warszawskim.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3100" dirty="0" smtClean="0"/>
              <a:t>BOHATEROWIE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200" dirty="0" smtClean="0"/>
              <a:t>Emil </a:t>
            </a:r>
            <a:r>
              <a:rPr lang="pl-PL" sz="2200" dirty="0" smtClean="0"/>
              <a:t>Fieldorf „Nil</a:t>
            </a:r>
            <a:r>
              <a:rPr lang="pl-PL" sz="2200" dirty="0" smtClean="0"/>
              <a:t>”   Kazimierz </a:t>
            </a:r>
            <a:r>
              <a:rPr lang="pl-PL" sz="2200" dirty="0" smtClean="0"/>
              <a:t>Kamieński „Huzar</a:t>
            </a:r>
            <a:r>
              <a:rPr lang="pl-PL" sz="2200" dirty="0" smtClean="0"/>
              <a:t>”</a:t>
            </a:r>
            <a:br>
              <a:rPr lang="pl-PL" sz="2200" dirty="0" smtClean="0"/>
            </a:br>
            <a:r>
              <a:rPr lang="pl-PL" sz="2200" dirty="0" smtClean="0"/>
              <a:t>				       Zygmunt </a:t>
            </a:r>
            <a:r>
              <a:rPr lang="pl-PL" sz="2200" dirty="0" err="1" smtClean="0"/>
              <a:t>Szendzielarz</a:t>
            </a:r>
            <a:r>
              <a:rPr lang="pl-PL" sz="2200" dirty="0" smtClean="0"/>
              <a:t> „</a:t>
            </a:r>
            <a:r>
              <a:rPr lang="pl-PL" sz="2200" dirty="0" err="1" smtClean="0"/>
              <a:t>Łupaszka</a:t>
            </a:r>
            <a:r>
              <a:rPr lang="pl-PL" sz="2200" dirty="0" smtClean="0"/>
              <a:t>”</a:t>
            </a:r>
            <a:endParaRPr lang="pl-PL" sz="2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9698" name="Picture 2" descr="Emil Fieldorf „Nil” Emil Fieldorf „Nil” Źródło: domena publiczn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3024336" cy="2268252"/>
          </a:xfrm>
          <a:prstGeom prst="rect">
            <a:avLst/>
          </a:prstGeom>
          <a:noFill/>
        </p:spPr>
      </p:pic>
      <p:pic>
        <p:nvPicPr>
          <p:cNvPr id="29700" name="Picture 4" descr="Kazimierz Kamieński „Huzar” Kazimierz Kamieński „Huzar” Źródło: domena publiczna."/>
          <p:cNvPicPr>
            <a:picLocks noChangeAspect="1" noChangeArrowheads="1"/>
          </p:cNvPicPr>
          <p:nvPr/>
        </p:nvPicPr>
        <p:blipFill>
          <a:blip r:embed="rId3" cstate="print"/>
          <a:srcRect l="12231" r="8270" b="32890"/>
          <a:stretch>
            <a:fillRect/>
          </a:stretch>
        </p:blipFill>
        <p:spPr bwMode="auto">
          <a:xfrm>
            <a:off x="3995936" y="3573016"/>
            <a:ext cx="1872208" cy="2448272"/>
          </a:xfrm>
          <a:prstGeom prst="rect">
            <a:avLst/>
          </a:prstGeom>
          <a:noFill/>
        </p:spPr>
      </p:pic>
      <p:pic>
        <p:nvPicPr>
          <p:cNvPr id="29702" name="Picture 6" descr="Zygmunt Szendzielarz „Łupaszka” Zygmunt Szendzielarz „Łupaszka” Źródło: domena publiczna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933056"/>
            <a:ext cx="2044569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Liczebność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Liczbę członków wszystkich organizacji i grup konspiracyjnych szacuje się na 120-180 tysięcy. Większość akcji oddziałów podziemia antykomunistycznego było wymierzonych w oddziały zbrojne UB, KBW czy MO. </a:t>
            </a:r>
            <a:endParaRPr lang="pl-PL" dirty="0" smtClean="0"/>
          </a:p>
          <a:p>
            <a:r>
              <a:rPr lang="pl-PL" dirty="0" smtClean="0"/>
              <a:t>Podziemie </a:t>
            </a:r>
            <a:r>
              <a:rPr lang="pl-PL" dirty="0" smtClean="0"/>
              <a:t>niepodległościowe aktywnie działało też na Kresach Wschodnich, szczególnie na ziemi grodzieńskiej, nowogródzkiej i wileńskiej. Ostatnim członkiem ruchu oporu był Józef Franczak ps. „</a:t>
            </a:r>
            <a:r>
              <a:rPr lang="pl-PL" dirty="0" smtClean="0"/>
              <a:t>Lalek”.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Panny Wyklęte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	W</a:t>
            </a:r>
            <a:r>
              <a:rPr lang="pl-PL" sz="2400" dirty="0" smtClean="0"/>
              <a:t> antykomunistycznym podziemiu walczyły także kobiety, w zasadzie dziewczyny - Panny Wyklęte, Dziewczyny Niezłomne</a:t>
            </a:r>
            <a:r>
              <a:rPr lang="pl-PL" sz="2400" dirty="0" smtClean="0"/>
              <a:t>.</a:t>
            </a:r>
          </a:p>
          <a:p>
            <a:pPr>
              <a:buNone/>
            </a:pPr>
            <a:r>
              <a:rPr lang="pl-PL" sz="2400" dirty="0" smtClean="0"/>
              <a:t>	1. </a:t>
            </a:r>
            <a:r>
              <a:rPr lang="pl-PL" sz="2400" b="1" dirty="0" smtClean="0"/>
              <a:t>Janina </a:t>
            </a:r>
            <a:r>
              <a:rPr lang="pl-PL" sz="2400" b="1" dirty="0" err="1" smtClean="0"/>
              <a:t>Przysiężniak</a:t>
            </a:r>
            <a:r>
              <a:rPr lang="pl-PL" sz="2400" b="1" dirty="0" smtClean="0"/>
              <a:t>			   	  1.</a:t>
            </a:r>
          </a:p>
          <a:p>
            <a:pPr>
              <a:buNone/>
            </a:pPr>
            <a:r>
              <a:rPr lang="pl-PL" sz="2400" dirty="0" smtClean="0"/>
              <a:t>	</a:t>
            </a:r>
            <a:r>
              <a:rPr lang="pl-PL" sz="2400" dirty="0" smtClean="0"/>
              <a:t>łączniczka </a:t>
            </a:r>
            <a:r>
              <a:rPr lang="pl-PL" sz="2400" dirty="0" smtClean="0"/>
              <a:t>i sanitariuszka AK</a:t>
            </a:r>
            <a:r>
              <a:rPr lang="pl-PL" sz="2400" dirty="0" smtClean="0"/>
              <a:t>.		</a:t>
            </a:r>
            <a:r>
              <a:rPr lang="pl-PL" sz="2400" b="1" dirty="0" smtClean="0"/>
              <a:t>2.</a:t>
            </a: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	</a:t>
            </a:r>
            <a:r>
              <a:rPr lang="pl-PL" sz="2400" dirty="0" smtClean="0"/>
              <a:t>2. </a:t>
            </a:r>
            <a:r>
              <a:rPr lang="pl-PL" sz="2400" b="1" dirty="0" smtClean="0"/>
              <a:t>Lidia </a:t>
            </a:r>
            <a:r>
              <a:rPr lang="pl-PL" sz="2400" b="1" dirty="0" err="1" smtClean="0"/>
              <a:t>Lwow-Eberle</a:t>
            </a:r>
            <a:endParaRPr lang="pl-PL" sz="2400" b="1" dirty="0" smtClean="0"/>
          </a:p>
          <a:p>
            <a:pPr>
              <a:buNone/>
            </a:pPr>
            <a:r>
              <a:rPr lang="pl-PL" sz="2400" b="1" dirty="0" smtClean="0"/>
              <a:t>	</a:t>
            </a:r>
            <a:r>
              <a:rPr lang="pl-PL" sz="2400" dirty="0" smtClean="0"/>
              <a:t> żołnierz, sanitariuszka AK</a:t>
            </a:r>
            <a:endParaRPr lang="pl-PL" sz="2400" dirty="0" smtClean="0"/>
          </a:p>
          <a:p>
            <a:pPr>
              <a:buNone/>
            </a:pPr>
            <a:r>
              <a:rPr lang="pl-PL" sz="2400" b="1" dirty="0" smtClean="0"/>
              <a:t>					</a:t>
            </a:r>
          </a:p>
          <a:p>
            <a:pPr>
              <a:buNone/>
            </a:pPr>
            <a:endParaRPr lang="pl-PL" sz="2400" b="1" dirty="0" smtClean="0"/>
          </a:p>
          <a:p>
            <a:pPr>
              <a:buNone/>
            </a:pPr>
            <a:r>
              <a:rPr lang="pl-PL" sz="2400" b="1" dirty="0" smtClean="0"/>
              <a:t>	</a:t>
            </a:r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26626" name="Picture 2" descr="ilustrac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1418" y="3789040"/>
            <a:ext cx="1541092" cy="2232248"/>
          </a:xfrm>
          <a:prstGeom prst="rect">
            <a:avLst/>
          </a:prstGeom>
          <a:noFill/>
        </p:spPr>
      </p:pic>
      <p:pic>
        <p:nvPicPr>
          <p:cNvPr id="5" name="Obraz 4" descr="https://upload.wikimedia.org/wikipedia/commons/thumb/f/fd/Lidia_Lwow-Eberle_MBP.jpg/300px-Lidia_Lwow-Eberle_MBP.jpg"/>
          <p:cNvPicPr/>
          <p:nvPr/>
        </p:nvPicPr>
        <p:blipFill>
          <a:blip r:embed="rId3" cstate="print"/>
          <a:srcRect l="34659" r="33349" b="-234"/>
          <a:stretch>
            <a:fillRect/>
          </a:stretch>
        </p:blipFill>
        <p:spPr bwMode="auto">
          <a:xfrm>
            <a:off x="5364088" y="4382407"/>
            <a:ext cx="1512168" cy="221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RUCH OPORU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	Fenomen </a:t>
            </a:r>
            <a:r>
              <a:rPr lang="pl-PL" dirty="0" smtClean="0"/>
              <a:t>powojennej konspiracji niepodległościowej polega m.in. na tym, że była ona – aż do powstania Solidarności – najliczniejszą formą zorganizowanego oporu społeczeństwa polskiego wobec narzuconej władzy. Żołnierze Wyklęci dzięki swojej działalności przyczynili się do opóźnienia kolejnych etapów utrwalania systemu komunistycznego, pozostając dla wielu środowisk wzorem postawy obywatelskiej.</a:t>
            </a:r>
          </a:p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Prześladowania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/>
              <a:t>	Żołnierzy </a:t>
            </a:r>
            <a:r>
              <a:rPr lang="pl-PL" dirty="0" smtClean="0"/>
              <a:t>Wyklętych dotknęły ogromne prześladowania. W walkach podziemia z władzą zginęło około 9 tys. konspiratorów. Kolejnych kilka tysięcy zostało zamordowanych na podstawie wyroków komunistycznych sądów lub  zmarło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 smtClean="0"/>
              <a:t>więzieniach. Wciąż są to szacunki. Wysiłek zbrojny i martyrologia drugiej konspiracji nadal wymagają badań.</a:t>
            </a:r>
          </a:p>
          <a:p>
            <a:pPr>
              <a:buNone/>
            </a:pPr>
            <a:r>
              <a:rPr lang="pl-PL" dirty="0" smtClean="0"/>
              <a:t>	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lkomiejski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96</TotalTime>
  <Words>119</Words>
  <Application>Microsoft Office PowerPoint</Application>
  <PresentationFormat>Pokaz na ekranie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Wielkomiejski</vt:lpstr>
      <vt:lpstr>Slajd 1</vt:lpstr>
      <vt:lpstr>Slajd 2</vt:lpstr>
      <vt:lpstr>Kim byli Żołnierze Wyklęci? </vt:lpstr>
      <vt:lpstr>Żołnierze drugiej konspiracji</vt:lpstr>
      <vt:lpstr>BOHATEROWIE Emil Fieldorf „Nil”   Kazimierz Kamieński „Huzar”            Zygmunt Szendzielarz „Łupaszka”</vt:lpstr>
      <vt:lpstr>Liczebność</vt:lpstr>
      <vt:lpstr>Panny Wyklęte</vt:lpstr>
      <vt:lpstr>RUCH OPORU</vt:lpstr>
      <vt:lpstr>Prześladowania </vt:lpstr>
      <vt:lpstr>Slajd 10</vt:lpstr>
      <vt:lpstr>1 marca </vt:lpstr>
      <vt:lpstr>1 marca 1951</vt:lpstr>
      <vt:lpstr>Slajd 13</vt:lpstr>
      <vt:lpstr>Uzasadnienie święta</vt:lpstr>
      <vt:lpstr>Hołd dla zapomnianych bohaterów</vt:lpstr>
      <vt:lpstr> IPN TV - Pannny Wyklęte       INKA  </vt:lpstr>
      <vt:lpstr>Źródła wykorzystane przy tworzeniu prezentacji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ŻOŁNIERZE WYKLĘCI</dc:title>
  <dc:creator>Admin</dc:creator>
  <cp:lastModifiedBy>Użytkownik systemu Windows</cp:lastModifiedBy>
  <cp:revision>24</cp:revision>
  <dcterms:created xsi:type="dcterms:W3CDTF">2022-02-26T16:39:48Z</dcterms:created>
  <dcterms:modified xsi:type="dcterms:W3CDTF">2022-02-26T18:22:24Z</dcterms:modified>
</cp:coreProperties>
</file>