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66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09.03.2022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09.03.2022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zpe.gov.pl/" TargetMode="External"/><Relationship Id="rId3" Type="http://schemas.openxmlformats.org/officeDocument/2006/relationships/hyperlink" Target="https://ipn.gov.pl/pl/edukacja-1/wystawy/94428,Wystawa-Zbrodnia-Katynska-1940-Zaglada-polskich-elit-do-pobrania.html" TargetMode="External"/><Relationship Id="rId7" Type="http://schemas.openxmlformats.org/officeDocument/2006/relationships/hyperlink" Target="https://ipn.gov.pl/pl/historia-z-ipn/94731,Guzik-Katynski-znak-wspolnej-pamieci-o-Tych-ktorzy-zgineli.html" TargetMode="External"/><Relationship Id="rId2" Type="http://schemas.openxmlformats.org/officeDocument/2006/relationships/hyperlink" Target="https://pl.wikipedia.org/wiki/Zbrodnia_katy%C5%84s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alystok.rodzinakatynska.pl/katyn-w-kulturze/wiersze/" TargetMode="External"/><Relationship Id="rId5" Type="http://schemas.openxmlformats.org/officeDocument/2006/relationships/hyperlink" Target="https://gazetalubuska.pl/w-katyniu-zabijano-strzalem-w-tyl-glowy/ar/7838329" TargetMode="External"/><Relationship Id="rId4" Type="http://schemas.openxmlformats.org/officeDocument/2006/relationships/hyperlink" Target="https://ipn.gov.pl/pl/aktualnosci/51700,Katyn-1940-Sowiecka-zbrodnia-i-pol-wieku-klamstw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1470025"/>
          </a:xfrm>
        </p:spPr>
        <p:txBody>
          <a:bodyPr/>
          <a:lstStyle/>
          <a:p>
            <a:r>
              <a:rPr lang="pl-PL" b="1" dirty="0" smtClean="0"/>
              <a:t>Zbrodnia katyńska</a:t>
            </a:r>
            <a:br>
              <a:rPr lang="pl-PL" b="1" dirty="0" smtClean="0"/>
            </a:br>
            <a:r>
              <a:rPr lang="pl-PL" b="1" dirty="0" smtClean="0"/>
              <a:t>1940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pl-PL" sz="1200" dirty="0">
                <a:solidFill>
                  <a:schemeClr val="tx1"/>
                </a:solidFill>
              </a:rPr>
              <a:t>Pomnik Golgota Wschodu w miejscowości </a:t>
            </a:r>
            <a:r>
              <a:rPr lang="pl-PL" sz="1200" dirty="0" smtClean="0">
                <a:solidFill>
                  <a:schemeClr val="tx1"/>
                </a:solidFill>
              </a:rPr>
              <a:t/>
            </a:r>
            <a:br>
              <a:rPr lang="pl-PL" sz="1200" dirty="0" smtClean="0">
                <a:solidFill>
                  <a:schemeClr val="tx1"/>
                </a:solidFill>
              </a:rPr>
            </a:br>
            <a:r>
              <a:rPr lang="pl-PL" sz="1200" dirty="0" smtClean="0">
                <a:solidFill>
                  <a:schemeClr val="tx1"/>
                </a:solidFill>
              </a:rPr>
              <a:t>Huta </a:t>
            </a:r>
            <a:r>
              <a:rPr lang="pl-PL" sz="1200" dirty="0">
                <a:solidFill>
                  <a:schemeClr val="tx1"/>
                </a:solidFill>
              </a:rPr>
              <a:t>Szklana u podnóża Świętego Krzyża</a:t>
            </a:r>
            <a:r>
              <a:rPr lang="pl-PL" sz="1200" dirty="0" smtClean="0">
                <a:solidFill>
                  <a:schemeClr val="tx1"/>
                </a:solidFill>
              </a:rPr>
              <a:t>,</a:t>
            </a:r>
            <a:br>
              <a:rPr lang="pl-PL" sz="1200" dirty="0" smtClean="0">
                <a:solidFill>
                  <a:schemeClr val="tx1"/>
                </a:solidFill>
              </a:rPr>
            </a:br>
            <a:r>
              <a:rPr lang="pl-PL" sz="1200" dirty="0" smtClean="0">
                <a:solidFill>
                  <a:schemeClr val="tx1"/>
                </a:solidFill>
              </a:rPr>
              <a:t> </a:t>
            </a:r>
            <a:r>
              <a:rPr lang="pl-PL" sz="1200" dirty="0">
                <a:solidFill>
                  <a:schemeClr val="tx1"/>
                </a:solidFill>
              </a:rPr>
              <a:t>zwanego też Łysą Górą, </a:t>
            </a:r>
            <a:r>
              <a:rPr lang="pl-PL" sz="1200" dirty="0" smtClean="0">
                <a:solidFill>
                  <a:schemeClr val="tx1"/>
                </a:solidFill>
              </a:rPr>
              <a:t/>
            </a:r>
            <a:br>
              <a:rPr lang="pl-PL" sz="1200" dirty="0" smtClean="0">
                <a:solidFill>
                  <a:schemeClr val="tx1"/>
                </a:solidFill>
              </a:rPr>
            </a:br>
            <a:r>
              <a:rPr lang="pl-PL" sz="1200" dirty="0" smtClean="0">
                <a:solidFill>
                  <a:schemeClr val="tx1"/>
                </a:solidFill>
              </a:rPr>
              <a:t>w</a:t>
            </a:r>
            <a:r>
              <a:rPr lang="pl-PL" sz="1200" dirty="0">
                <a:solidFill>
                  <a:schemeClr val="tx1"/>
                </a:solidFill>
              </a:rPr>
              <a:t> Górach Świętokrzyskich.</a:t>
            </a:r>
          </a:p>
        </p:txBody>
      </p:sp>
      <p:pic>
        <p:nvPicPr>
          <p:cNvPr id="1026" name="Picture 2" descr="ilustra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780928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/>
              <a:t>	Cel </a:t>
            </a:r>
            <a:r>
              <a:rPr lang="pl-PL" dirty="0" smtClean="0"/>
              <a:t>tej zbrodni był bardzo jednoznaczny: fizyczna eksterminacja polskich patriotów – oficerów Wojska Polskiego, policjantów itd. – miała nie dopuścić do odrodzenia się państwa polskiego. Władze ZSRS wiedziały bowiem, że ludzie ci – mimo osadzenia w obozach i więzieniach – z walki o wolną Polskę nie zrezygnowali i nie zrezygnują. Zamiarem Związku Sowieckiego było natomiast definitywne wymazanie Polski z mapy Europy. Niepowetowane straty wynikały z tego, że zamordowani reprezentowali nie tylko najwyższej próby polski patriotyzm, ale także stanowili elitę intelektualną </a:t>
            </a:r>
            <a:r>
              <a:rPr lang="pl-PL" dirty="0" smtClean="0"/>
              <a:t>międzywojennej </a:t>
            </a:r>
            <a:r>
              <a:rPr lang="pl-PL" dirty="0" smtClean="0"/>
              <a:t>Polski. Wśród zamordowanych znajdowali się liczni naukowcy, lekarze, inżynierowie, artyści.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Matka Boża Katyńska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	Inaczej -Matka </a:t>
            </a:r>
            <a:r>
              <a:rPr lang="pl-PL" dirty="0" smtClean="0"/>
              <a:t>Boża </a:t>
            </a:r>
            <a:r>
              <a:rPr lang="pl-PL" dirty="0" smtClean="0"/>
              <a:t>Kozielska, </a:t>
            </a:r>
          </a:p>
          <a:p>
            <a:pPr>
              <a:buNone/>
            </a:pPr>
            <a:r>
              <a:rPr lang="pl-PL" dirty="0" smtClean="0"/>
              <a:t>	uproszczony </a:t>
            </a:r>
            <a:r>
              <a:rPr lang="pl-PL" dirty="0" smtClean="0"/>
              <a:t>obraz Matki </a:t>
            </a:r>
            <a:r>
              <a:rPr lang="pl-PL" dirty="0" smtClean="0"/>
              <a:t>Boskiej</a:t>
            </a:r>
          </a:p>
          <a:p>
            <a:pPr>
              <a:buNone/>
            </a:pPr>
            <a:r>
              <a:rPr lang="pl-PL" dirty="0" smtClean="0"/>
              <a:t>	Ostrobramskiej </a:t>
            </a:r>
            <a:r>
              <a:rPr lang="pl-PL" dirty="0" smtClean="0"/>
              <a:t>wycięty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konturowo </a:t>
            </a:r>
            <a:r>
              <a:rPr lang="pl-PL" dirty="0" smtClean="0"/>
              <a:t>na sosnowej </a:t>
            </a:r>
            <a:r>
              <a:rPr lang="pl-PL" dirty="0" smtClean="0"/>
              <a:t>desce</a:t>
            </a:r>
          </a:p>
          <a:p>
            <a:pPr>
              <a:buNone/>
            </a:pPr>
            <a:r>
              <a:rPr lang="pl-PL" dirty="0" smtClean="0"/>
              <a:t> 	o </a:t>
            </a:r>
            <a:r>
              <a:rPr lang="pl-PL" dirty="0" smtClean="0"/>
              <a:t>wymiarach 13,5 na 8,5 cm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przez </a:t>
            </a:r>
            <a:r>
              <a:rPr lang="pl-PL" dirty="0" smtClean="0"/>
              <a:t>por. Henryka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Gorzechowskiego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obozie jenieckim </a:t>
            </a:r>
            <a:r>
              <a:rPr lang="pl-PL" dirty="0" smtClean="0"/>
              <a:t>w Kozielsku,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gdzie </a:t>
            </a:r>
            <a:r>
              <a:rPr lang="pl-PL" dirty="0" smtClean="0"/>
              <a:t>przebywali polscy </a:t>
            </a:r>
            <a:r>
              <a:rPr lang="pl-PL" dirty="0" smtClean="0"/>
              <a:t>oficerowie</a:t>
            </a:r>
          </a:p>
          <a:p>
            <a:pPr>
              <a:buNone/>
            </a:pPr>
            <a:r>
              <a:rPr lang="pl-PL" dirty="0" smtClean="0"/>
              <a:t>	 </a:t>
            </a:r>
            <a:r>
              <a:rPr lang="pl-PL" dirty="0" smtClean="0"/>
              <a:t>zamordowani przez NKWD w Katyniu, ofiary zbrodni katyńskiej. </a:t>
            </a:r>
            <a:endParaRPr lang="pl-PL" dirty="0"/>
          </a:p>
        </p:txBody>
      </p:sp>
      <p:pic>
        <p:nvPicPr>
          <p:cNvPr id="23554" name="Picture 2" descr="Katyń"/>
          <p:cNvPicPr>
            <a:picLocks noChangeAspect="1" noChangeArrowheads="1"/>
          </p:cNvPicPr>
          <p:nvPr/>
        </p:nvPicPr>
        <p:blipFill>
          <a:blip r:embed="rId2" cstate="print"/>
          <a:srcRect t="1989" r="72953"/>
          <a:stretch>
            <a:fillRect/>
          </a:stretch>
        </p:blipFill>
        <p:spPr bwMode="auto">
          <a:xfrm>
            <a:off x="6084168" y="1124744"/>
            <a:ext cx="282699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Zbigniew Herbert</a:t>
            </a:r>
            <a:br>
              <a:rPr lang="pl-PL" dirty="0" smtClean="0"/>
            </a:br>
            <a:r>
              <a:rPr lang="pl-PL" dirty="0" smtClean="0"/>
              <a:t>„GUZIKI”</a:t>
            </a:r>
            <a:r>
              <a:rPr lang="pl-PL" dirty="0" smtClean="0"/>
              <a:t> </a:t>
            </a:r>
            <a:r>
              <a:rPr lang="pl-PL" sz="1600" dirty="0" smtClean="0"/>
              <a:t>Pamięci kapitana Edwarda Herberta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sz="4300" dirty="0" smtClean="0"/>
          </a:p>
          <a:p>
            <a:pPr algn="ctr">
              <a:buNone/>
            </a:pPr>
            <a:endParaRPr lang="pl-PL" sz="5600" dirty="0" smtClean="0"/>
          </a:p>
          <a:p>
            <a:pPr algn="ctr">
              <a:buNone/>
            </a:pPr>
            <a:r>
              <a:rPr lang="pl-PL" sz="5600" dirty="0" smtClean="0"/>
              <a:t>Tylko guziki nieugięte</a:t>
            </a:r>
          </a:p>
          <a:p>
            <a:pPr algn="ctr">
              <a:buNone/>
            </a:pPr>
            <a:r>
              <a:rPr lang="pl-PL" sz="5600" dirty="0" smtClean="0"/>
              <a:t>przetrwały śmierć świadkowie zbrodni</a:t>
            </a:r>
          </a:p>
          <a:p>
            <a:pPr algn="ctr">
              <a:buNone/>
            </a:pPr>
            <a:r>
              <a:rPr lang="pl-PL" sz="5600" dirty="0" smtClean="0"/>
              <a:t>z głębin wychodzą na powierzchnię</a:t>
            </a:r>
          </a:p>
          <a:p>
            <a:pPr algn="ctr">
              <a:buNone/>
            </a:pPr>
            <a:r>
              <a:rPr lang="pl-PL" sz="5600" dirty="0" smtClean="0"/>
              <a:t>jedyny pomnik na ich grobie</a:t>
            </a:r>
          </a:p>
          <a:p>
            <a:pPr algn="ctr">
              <a:buNone/>
            </a:pPr>
            <a:endParaRPr lang="pl-PL" sz="5600" dirty="0" smtClean="0"/>
          </a:p>
          <a:p>
            <a:pPr algn="ctr">
              <a:buNone/>
            </a:pPr>
            <a:r>
              <a:rPr lang="pl-PL" sz="5600" dirty="0" smtClean="0"/>
              <a:t>są aby świadczyć Bóg policzy</a:t>
            </a:r>
          </a:p>
          <a:p>
            <a:pPr algn="ctr">
              <a:buNone/>
            </a:pPr>
            <a:r>
              <a:rPr lang="pl-PL" sz="5600" dirty="0" smtClean="0"/>
              <a:t>i ulituje się nad nimi</a:t>
            </a:r>
          </a:p>
          <a:p>
            <a:pPr algn="ctr">
              <a:buNone/>
            </a:pPr>
            <a:r>
              <a:rPr lang="pl-PL" sz="5600" dirty="0" smtClean="0"/>
              <a:t>lecz jak </a:t>
            </a:r>
            <a:r>
              <a:rPr lang="pl-PL" sz="5600" dirty="0" err="1" smtClean="0"/>
              <a:t>zmartwychstać</a:t>
            </a:r>
            <a:r>
              <a:rPr lang="pl-PL" sz="5600" dirty="0" smtClean="0"/>
              <a:t> mają ciałem</a:t>
            </a:r>
          </a:p>
          <a:p>
            <a:pPr algn="ctr">
              <a:buNone/>
            </a:pPr>
            <a:r>
              <a:rPr lang="pl-PL" sz="5600" dirty="0" smtClean="0"/>
              <a:t>kiedy są lepką cząstką ziemi</a:t>
            </a:r>
          </a:p>
          <a:p>
            <a:pPr algn="ctr">
              <a:buNone/>
            </a:pPr>
            <a:endParaRPr lang="pl-PL" sz="5600" dirty="0" smtClean="0"/>
          </a:p>
          <a:p>
            <a:pPr algn="ctr">
              <a:buNone/>
            </a:pPr>
            <a:r>
              <a:rPr lang="pl-PL" sz="5600" dirty="0" smtClean="0"/>
              <a:t>przeleciał ptak przepływa obłok</a:t>
            </a:r>
          </a:p>
          <a:p>
            <a:pPr algn="ctr">
              <a:buNone/>
            </a:pPr>
            <a:r>
              <a:rPr lang="pl-PL" sz="5600" dirty="0" smtClean="0"/>
              <a:t>upada liść kiełkuje ślaz</a:t>
            </a:r>
          </a:p>
          <a:p>
            <a:pPr algn="ctr">
              <a:buNone/>
            </a:pPr>
            <a:r>
              <a:rPr lang="pl-PL" sz="5600" dirty="0" smtClean="0"/>
              <a:t>i cisza jest na wysokościach</a:t>
            </a:r>
          </a:p>
          <a:p>
            <a:pPr algn="ctr">
              <a:buNone/>
            </a:pPr>
            <a:r>
              <a:rPr lang="pl-PL" sz="5600" dirty="0" smtClean="0"/>
              <a:t>i dymi mgłą smoleński las</a:t>
            </a:r>
          </a:p>
          <a:p>
            <a:pPr algn="ctr">
              <a:buNone/>
            </a:pPr>
            <a:endParaRPr lang="pl-PL" sz="5600" dirty="0" smtClean="0"/>
          </a:p>
          <a:p>
            <a:pPr algn="ctr">
              <a:buNone/>
            </a:pPr>
            <a:r>
              <a:rPr lang="pl-PL" sz="5600" dirty="0" smtClean="0"/>
              <a:t>tylko guziki nieugięte</a:t>
            </a:r>
          </a:p>
          <a:p>
            <a:pPr algn="ctr">
              <a:buNone/>
            </a:pPr>
            <a:r>
              <a:rPr lang="pl-PL" sz="5600" dirty="0" smtClean="0"/>
              <a:t>potężny głos zamilkłych chórów</a:t>
            </a:r>
          </a:p>
          <a:p>
            <a:pPr algn="ctr">
              <a:buNone/>
            </a:pPr>
            <a:r>
              <a:rPr lang="pl-PL" sz="5600" dirty="0" smtClean="0"/>
              <a:t>tylko guziki nieugięte</a:t>
            </a:r>
          </a:p>
          <a:p>
            <a:pPr algn="ctr">
              <a:buNone/>
            </a:pPr>
            <a:r>
              <a:rPr lang="pl-PL" sz="5600" dirty="0" smtClean="0"/>
              <a:t>guziki z płaszczy i mundurów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Guzik- niemy świadek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Ciała </a:t>
            </a:r>
            <a:r>
              <a:rPr lang="pl-PL" dirty="0" smtClean="0"/>
              <a:t>grzebano bezimiennie, w masowych grobach w lasach tak, aby nie zostały nigdy odnalezione. Guziki, wyposażone w godło II Rzeczypospolitej wydatnie pomogły w identyfikacji ofiar. Zatem atrybut wojskowego płaszcza i munduru – niemy świadek zbrodni, na swój sposób przemówił, stając się materialnym znakiem pamięci.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https://ipn.gov.pl/dokumenty/zalaczniki/1/1-410058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370833" cy="465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Poprzez historię zdarzeń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i="1" dirty="0" smtClean="0"/>
              <a:t>Miejsce pamięci ofiar </a:t>
            </a:r>
            <a:br>
              <a:rPr lang="pl-PL" i="1" dirty="0" smtClean="0"/>
            </a:br>
            <a:r>
              <a:rPr lang="pl-PL" i="1" dirty="0" smtClean="0"/>
              <a:t>w Katyniu</a:t>
            </a:r>
            <a:endParaRPr lang="pl-PL" i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93" t="47860" r="4537" b="11781"/>
          <a:stretch>
            <a:fillRect/>
          </a:stretch>
        </p:blipFill>
        <p:spPr bwMode="auto">
          <a:xfrm>
            <a:off x="106118" y="3356992"/>
            <a:ext cx="903788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Ilustracja"/>
          <p:cNvPicPr>
            <a:picLocks noChangeAspect="1" noChangeArrowheads="1"/>
          </p:cNvPicPr>
          <p:nvPr/>
        </p:nvPicPr>
        <p:blipFill>
          <a:blip r:embed="rId3" cstate="print"/>
          <a:srcRect r="1961" b="13355"/>
          <a:stretch>
            <a:fillRect/>
          </a:stretch>
        </p:blipFill>
        <p:spPr bwMode="auto">
          <a:xfrm>
            <a:off x="5148064" y="1196752"/>
            <a:ext cx="360040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smtClean="0">
                <a:hlinkClick r:id="rId2"/>
              </a:rPr>
              <a:t>https://pl.wikipedia.org/wiki/Zbrodnia_katy%C5%84ska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https://ipn.gov.pl/pl/edukacja-1/wystawy/94428,Wystawa-Zbrodnia-Katynska-1940-Zaglada-polskich-elit-do-pobrania.html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https://ipn.gov.pl/pl/aktualnosci/51700,Katyn-1940-Sowiecka-zbrodnia-i-pol-wieku-klamstwa.html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https://gazetalubuska.pl/w-katyniu-zabijano-strzalem-w-tyl-glowy/ar/7838329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http://bialystok.rodzinakatynska.pl/katyn-w-kulturze/wiersze/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http://bialystok.rodzinakatynska.pl/katyn-w-kulturze/wiersze/</a:t>
            </a:r>
            <a:endParaRPr lang="pl-PL" dirty="0" smtClean="0"/>
          </a:p>
          <a:p>
            <a:r>
              <a:rPr lang="pl-PL" dirty="0" smtClean="0">
                <a:hlinkClick r:id="rId7"/>
              </a:rPr>
              <a:t>https://</a:t>
            </a:r>
            <a:r>
              <a:rPr lang="pl-PL" dirty="0" smtClean="0">
                <a:hlinkClick r:id="rId7"/>
              </a:rPr>
              <a:t>ipn.gov.pl/pl/historia-z-ipn/94731,Guzik-Katynski-znak-wspolnej-pamieci-o-Tych-ktorzy-zgineli.html</a:t>
            </a:r>
            <a:endParaRPr lang="pl-PL" dirty="0" smtClean="0"/>
          </a:p>
          <a:p>
            <a:r>
              <a:rPr lang="pl-PL" dirty="0" smtClean="0">
                <a:hlinkClick r:id="rId8"/>
              </a:rPr>
              <a:t>https://zpe.gov.pl</a:t>
            </a:r>
            <a:r>
              <a:rPr lang="pl-PL" dirty="0" smtClean="0">
                <a:hlinkClick r:id="rId8"/>
              </a:rPr>
              <a:t>/</a:t>
            </a:r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								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r">
              <a:buNone/>
            </a:pPr>
            <a:r>
              <a:rPr lang="pl-PL" dirty="0" err="1" smtClean="0"/>
              <a:t>M.Ślaga</a:t>
            </a:r>
            <a:r>
              <a:rPr lang="pl-PL" dirty="0" smtClean="0"/>
              <a:t> 2PFL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Zbrodnia Katyńska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	Nazwa </a:t>
            </a:r>
            <a:r>
              <a:rPr lang="pl-PL" dirty="0" smtClean="0"/>
              <a:t>zbrodni pochodzi od miejscowości Katyń niedaleko Smoleńska, w okolicach której zamordowano i pogrzebano część ofiar (ok. 4,4 tys. jeńców wojennych przetrzymywanych w obozie w Kozielsku). Katyń to pierwsze, ujawnione już w latach II wojny światowej miejsce sowieckiej zbrodni – dlatego też właśnie od niego wzięła ona swą nazwę. Miejsca zamordowania i pochowania pozostałych jeńców polskich, których przetrzymywano w obozach w Starobielsku i Ostaszkowie, długo, bo aż do początku lat 90. XX w. nie były znane.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Decyzja katyńska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/>
              <a:t>    	Zbrodnia </a:t>
            </a:r>
            <a:r>
              <a:rPr lang="pl-PL" dirty="0" smtClean="0"/>
              <a:t>katyńska – zbrodnia posiadająca zgodnie z uchwałą Sejmu RP znamiona </a:t>
            </a:r>
            <a:r>
              <a:rPr lang="pl-PL" dirty="0" smtClean="0"/>
              <a:t>ludobójstwa, </a:t>
            </a:r>
            <a:r>
              <a:rPr lang="pl-PL" dirty="0" smtClean="0"/>
              <a:t>kwalifikowana jako zbrodnia </a:t>
            </a:r>
            <a:r>
              <a:rPr lang="pl-PL" dirty="0" smtClean="0"/>
              <a:t>wojenna, </a:t>
            </a:r>
            <a:r>
              <a:rPr lang="pl-PL" dirty="0" smtClean="0"/>
              <a:t>zbrodnia przeciwko </a:t>
            </a:r>
            <a:r>
              <a:rPr lang="pl-PL" dirty="0" smtClean="0"/>
              <a:t>ludzkości, </a:t>
            </a:r>
            <a:r>
              <a:rPr lang="pl-PL" dirty="0" smtClean="0"/>
              <a:t>zbrodnia przeciwko </a:t>
            </a:r>
            <a:r>
              <a:rPr lang="pl-PL" dirty="0" smtClean="0"/>
              <a:t>pokojowi </a:t>
            </a:r>
            <a:r>
              <a:rPr lang="pl-PL" dirty="0" smtClean="0"/>
              <a:t>i zbrodnia </a:t>
            </a:r>
            <a:r>
              <a:rPr lang="pl-PL" dirty="0" smtClean="0"/>
              <a:t>komunistyczna, </a:t>
            </a:r>
            <a:r>
              <a:rPr lang="pl-PL" dirty="0" smtClean="0"/>
              <a:t>popełniona przez NKWD przez rozstrzelanie wiosną 1940 roku co najmniej 21 768 obywateli Polski (w tym ponad 10 tys. oficerów Wojska Polskiego i Policji Państwowej), na mocy decyzji najwyższych władz ZSRR zawartej w tajnej uchwale Biura Politycznego KC </a:t>
            </a:r>
            <a:r>
              <a:rPr lang="pl-PL" dirty="0" smtClean="0"/>
              <a:t>WKP z </a:t>
            </a:r>
            <a:r>
              <a:rPr lang="pl-PL" dirty="0" smtClean="0"/>
              <a:t>5 marca 1940 roku (tzw. „decyzja katyńska”). Egzekucji ofiar, uznanych za „wrogów władzy sowieckiej”, NKWD dokonywało przez strzał w tył głowy z broni krótkiej.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338" name="AutoShape 2" descr="Katyń - Czas apokalipsy - Focus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340" name="Picture 4" descr="Katyń - Czas apokalipsy - Focus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953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Katyń stanowi </a:t>
            </a:r>
            <a:r>
              <a:rPr lang="pl-PL" dirty="0" smtClean="0"/>
              <a:t>– </a:t>
            </a:r>
          </a:p>
          <a:p>
            <a:pPr>
              <a:buNone/>
            </a:pPr>
            <a:r>
              <a:rPr lang="pl-PL" dirty="0" smtClean="0"/>
              <a:t>obok </a:t>
            </a:r>
            <a:r>
              <a:rPr lang="pl-PL" dirty="0" smtClean="0"/>
              <a:t>Oświęcimia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symbol </a:t>
            </a:r>
            <a:r>
              <a:rPr lang="pl-PL" dirty="0" smtClean="0"/>
              <a:t>gehenny,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którą </a:t>
            </a:r>
            <a:r>
              <a:rPr lang="pl-PL" dirty="0" smtClean="0"/>
              <a:t>podczas II wojny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światowej </a:t>
            </a:r>
            <a:r>
              <a:rPr lang="pl-PL" dirty="0" smtClean="0"/>
              <a:t>przeszedł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naród polski.</a:t>
            </a:r>
            <a:endParaRPr lang="pl-PL" dirty="0"/>
          </a:p>
        </p:txBody>
      </p:sp>
      <p:pic>
        <p:nvPicPr>
          <p:cNvPr id="20482" name="Picture 2" descr="Wystawa „Zbrodnia Katyńska 1940. Zagłada polskich elit” – do pobrania -  Wystawy - Instytut Pamięci Narodowe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20688"/>
            <a:ext cx="4275719" cy="6034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Las Katyński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Wiosną </a:t>
            </a:r>
            <a:r>
              <a:rPr lang="pl-PL" dirty="0" smtClean="0"/>
              <a:t>1940 roku w Lasach Katyńskich zamordowano prawie 19 tys. jeńców wojennych, przede wszystkim polskich oficerów, którzy trafili do radzieckich obozów jenieckich - głównie Kozielska, Ostaszkowa i Starobielska. Cytując Ławrientija Berię, ludowego komisarza spraw wewnętrznych ZSRR, trzeba było ich się pozbyć jako "zdeklarowanych i nie rokujących nadziei poprawy wrogów władzy radzieckiej".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Tajemnica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	Mord </a:t>
            </a:r>
            <a:r>
              <a:rPr lang="pl-PL" dirty="0" smtClean="0"/>
              <a:t>przeprowadzono w ścisłej tajemnicy. Oficerów na miejsce zbrodni doprowadzono w pięciu konwojach. Symbolem stał się Katyń, miejscowość pod Smoleńskiem. Tam ze stacji kolejowej oficerowie byli przewożeni autobusem na miejsce zbrodni, gdzie nad masowymi grobami młodszym i silniejszym ofiarom zarzucano na głowę płaszcze wojskowe i wiązano ręce sznurem produkcji radzieckiej przyciętym na równe odcinki, po czym wszystkich zabijano z bliskiej odległości strzałem pistoletu </a:t>
            </a:r>
            <a:r>
              <a:rPr lang="pl-PL" dirty="0" smtClean="0"/>
              <a:t>Walther </a:t>
            </a:r>
            <a:r>
              <a:rPr lang="pl-PL" dirty="0" smtClean="0"/>
              <a:t>kal. 7,65 mm, zwykle jednym w kark lub tył czaszki.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Ludobójstwo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Niektóre </a:t>
            </a:r>
            <a:r>
              <a:rPr lang="pl-PL" dirty="0" smtClean="0"/>
              <a:t>ofiary były dodatkowo przebijane czworokątnym bagnetem radzieckim. Innych mordowano również strzałem w tył głowy w piwnicach więzień lub siedzib NKWD. Ofiary zbrodni pogrzebano w zbiorowych mogiłach - w Katyniu pod Smoleńskiem, Miednoje koło Tweru i </a:t>
            </a:r>
            <a:r>
              <a:rPr lang="pl-PL" dirty="0" err="1" smtClean="0"/>
              <a:t>Piatichatkach</a:t>
            </a:r>
            <a:r>
              <a:rPr lang="pl-PL" dirty="0" smtClean="0"/>
              <a:t> na przedmieściu Charkowa.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 descr="https://ipn.gov.pl/dokumenty/zalaczniki/1/1-145906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</TotalTime>
  <Words>142</Words>
  <Application>Microsoft Office PowerPoint</Application>
  <PresentationFormat>Pokaz na ekranie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Wierzchołek</vt:lpstr>
      <vt:lpstr>Zbrodnia katyńska 1940</vt:lpstr>
      <vt:lpstr>Zbrodnia Katyńska</vt:lpstr>
      <vt:lpstr>Decyzja katyńska</vt:lpstr>
      <vt:lpstr>Slajd 4</vt:lpstr>
      <vt:lpstr>Slajd 5</vt:lpstr>
      <vt:lpstr>Las Katyński</vt:lpstr>
      <vt:lpstr>Tajemnica</vt:lpstr>
      <vt:lpstr>Ludobójstwo</vt:lpstr>
      <vt:lpstr>Slajd 9</vt:lpstr>
      <vt:lpstr>Cel</vt:lpstr>
      <vt:lpstr>Matka Boża Katyńska</vt:lpstr>
      <vt:lpstr>  Zbigniew Herbert „GUZIKI” Pamięci kapitana Edwarda Herberta  </vt:lpstr>
      <vt:lpstr>Guzik- niemy świadek</vt:lpstr>
      <vt:lpstr>Slajd 14</vt:lpstr>
      <vt:lpstr> Poprzez historię zdarzeń </vt:lpstr>
      <vt:lpstr>Źródła: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Zbrodnia katyńska 1940</dc:title>
  <dc:creator>Admin</dc:creator>
  <cp:lastModifiedBy>Użytkownik systemu Windows</cp:lastModifiedBy>
  <cp:revision>20</cp:revision>
  <dcterms:created xsi:type="dcterms:W3CDTF">2022-03-09T13:07:04Z</dcterms:created>
  <dcterms:modified xsi:type="dcterms:W3CDTF">2022-03-09T14:06:35Z</dcterms:modified>
</cp:coreProperties>
</file>